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9" r:id="rId9"/>
    <p:sldId id="264" r:id="rId10"/>
    <p:sldId id="265" r:id="rId11"/>
    <p:sldId id="261" r:id="rId12"/>
    <p:sldId id="270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25B38-07C4-4D64-8F35-0A6D39D86786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FFE45-8355-4A1C-8AAB-FFFCCDFBC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FFE45-8355-4A1C-8AAB-FFFCCDFBC5C6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29FE9-FA3B-490C-9401-379762DCED83}" type="datetimeFigureOut">
              <a:rPr lang="cs-CZ" smtClean="0"/>
              <a:pPr/>
              <a:t>12. 2. 2015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AB9EB-EF3C-41D6-B448-5CE75C2E56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isovatele.cz/george-gordon-byron" TargetMode="External"/><Relationship Id="rId2" Type="http://schemas.openxmlformats.org/officeDocument/2006/relationships/hyperlink" Target="http://royal-history.sweb.cz/byronz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ky-jazyk.cz/ctenarsky-denik/george-gordon-byron/" TargetMode="External"/><Relationship Id="rId4" Type="http://schemas.openxmlformats.org/officeDocument/2006/relationships/hyperlink" Target="http://citaty.net/autori/george-gordon-byron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ntikvariatmotyl.cz/media/images/lord-byron1.jpg" TargetMode="External"/><Relationship Id="rId13" Type="http://schemas.openxmlformats.org/officeDocument/2006/relationships/hyperlink" Target="http://upload.wikimedia.org/wikipedia/commons/9/90/John_Martin_-_Manfred_on_the_Jungfrau_(1837).jpg" TargetMode="External"/><Relationship Id="rId3" Type="http://schemas.openxmlformats.org/officeDocument/2006/relationships/hyperlink" Target="http://img.ceskatelevize.cz/program/porady/1095927644/foto09/2243.jpg" TargetMode="External"/><Relationship Id="rId7" Type="http://schemas.openxmlformats.org/officeDocument/2006/relationships/hyperlink" Target="http://upload.wikimedia.org/wikipedia/commons/thumb/3/35/Childe_harold.jpg/300px-Childe_harold.jpg" TargetMode="External"/><Relationship Id="rId12" Type="http://schemas.openxmlformats.org/officeDocument/2006/relationships/hyperlink" Target="http://www.artmagick.com/images/content/martin/hi/martin5.jpg" TargetMode="External"/><Relationship Id="rId2" Type="http://schemas.openxmlformats.org/officeDocument/2006/relationships/hyperlink" Target="http://upload.wikimedia.org/wikipedia/commons/4/45/George_Gordon_Byron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eemasonry.bcy.ca/biography/images/byron_g.jpg" TargetMode="External"/><Relationship Id="rId11" Type="http://schemas.openxmlformats.org/officeDocument/2006/relationships/hyperlink" Target="http://ecx.images-amazon.com/images/I/51KA3bBcn9L.jpg" TargetMode="External"/><Relationship Id="rId5" Type="http://schemas.openxmlformats.org/officeDocument/2006/relationships/hyperlink" Target="http://www.laszak.cz/pics/mapy/recko.jpg" TargetMode="External"/><Relationship Id="rId10" Type="http://schemas.openxmlformats.org/officeDocument/2006/relationships/hyperlink" Target="http://img2.imagesbn.com/p/2940012220455_p0_v1_s260x420.JPG" TargetMode="External"/><Relationship Id="rId4" Type="http://schemas.openxmlformats.org/officeDocument/2006/relationships/hyperlink" Target="http://statusmind.com/images/2014/03/Friendship-Quotes-34576-statusmind.com.jpg" TargetMode="External"/><Relationship Id="rId9" Type="http://schemas.openxmlformats.org/officeDocument/2006/relationships/hyperlink" Target="https://img0.etsystatic.com/011/1/6305861/il_340x270.420112548_1kpa.jpg" TargetMode="External"/><Relationship Id="rId14" Type="http://schemas.openxmlformats.org/officeDocument/2006/relationships/hyperlink" Target="http://upload.wikimedia.org/wikipedia/commons/thumb/1/1a/Lord_Byron_at_Missolonghi.jpg/300px-Lord_Byron_at_Missolonghi.j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64896" cy="14700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George</a:t>
            </a:r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Gordon</a:t>
            </a:r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Byron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5517232"/>
            <a:ext cx="22322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Vojtěch Kunc, 2. B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092280" y="5517232"/>
            <a:ext cx="15121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12.2.2015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pic>
        <p:nvPicPr>
          <p:cNvPr id="15362" name="Picture 2" descr="http://upload.wikimedia.org/wikipedia/commons/4/45/George_Gordon_Byro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140968"/>
            <a:ext cx="2828925" cy="331236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75856" y="638132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1)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Manfréd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filozofická dramatická báseň na faustovské téma</a:t>
            </a:r>
          </a:p>
          <a:p>
            <a:r>
              <a:rPr lang="cs-CZ" sz="2400" dirty="0" smtClean="0"/>
              <a:t>formuluje základní lidské otázky          hledá odpovědi</a:t>
            </a:r>
          </a:p>
          <a:p>
            <a:r>
              <a:rPr lang="cs-CZ" sz="2400" dirty="0" err="1" smtClean="0"/>
              <a:t>Manfred</a:t>
            </a:r>
            <a:r>
              <a:rPr lang="cs-CZ" sz="2400" dirty="0" smtClean="0"/>
              <a:t> se chce zbavit pocitu ze smrti milované </a:t>
            </a:r>
            <a:r>
              <a:rPr lang="cs-CZ" sz="2400" dirty="0" err="1" smtClean="0"/>
              <a:t>Astarté</a:t>
            </a:r>
            <a:endParaRPr lang="cs-CZ" sz="2400" dirty="0" smtClean="0"/>
          </a:p>
          <a:p>
            <a:r>
              <a:rPr lang="cs-CZ" sz="2400" dirty="0" smtClean="0"/>
              <a:t>kladen důraz na otázky etické odpovědnosti</a:t>
            </a:r>
            <a:endParaRPr lang="cs-CZ" sz="24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860032" y="22768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22" name="Picture 2" descr="http://www.artmagick.com/images/content/martin/hi/martin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45024"/>
            <a:ext cx="3499148" cy="2505869"/>
          </a:xfrm>
          <a:prstGeom prst="rect">
            <a:avLst/>
          </a:prstGeom>
          <a:noFill/>
        </p:spPr>
      </p:pic>
      <p:pic>
        <p:nvPicPr>
          <p:cNvPr id="5124" name="Picture 4" descr="http://upload.wikimedia.org/wikipedia/commons/9/90/John_Martin_-_Manfred_on_the_Jungfrau_(183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645024"/>
            <a:ext cx="3643164" cy="2520280"/>
          </a:xfrm>
          <a:prstGeom prst="rect">
            <a:avLst/>
          </a:prstGeom>
          <a:noFill/>
        </p:spPr>
      </p:pic>
      <p:pic>
        <p:nvPicPr>
          <p:cNvPr id="5126" name="Picture 6" descr="http://ecx.images-amazon.com/images/I/51KA3bBcn9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0"/>
            <a:ext cx="2123728" cy="2132856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8172400" y="206084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10)</a:t>
            </a:r>
            <a:endParaRPr lang="cs-CZ" sz="14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616530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11) Alpská příroda ve Švýcarsku</a:t>
            </a:r>
            <a:endParaRPr lang="cs-CZ" sz="1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6165304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12)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Smrt a její okolnosti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 pobytu v Itálii a milostných patáliích odjel do Řecka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. 1823 se nechal kooptovat do řeckého výboru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únoru 1824 dostal záchvat, po několika týdnech zemřel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5949280"/>
            <a:ext cx="5868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„Na životě je nejstrašnější, že člověk může sebe sama nejvíce milovat a přitom k sobě nemít ani špetku úcty.“</a:t>
            </a:r>
            <a:endParaRPr lang="cs-CZ" i="1" dirty="0"/>
          </a:p>
        </p:txBody>
      </p:sp>
      <p:pic>
        <p:nvPicPr>
          <p:cNvPr id="10242" name="Picture 2" descr="http://upload.wikimedia.org/wikipedia/commons/thumb/1/1a/Lord_Byron_at_Missolonghi.jpg/300px-Lord_Byron_at_Missolong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068960"/>
            <a:ext cx="4392488" cy="252028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971600" y="5589240"/>
            <a:ext cx="4392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13) Lord </a:t>
            </a:r>
            <a:r>
              <a:rPr lang="cs-CZ" sz="1400" i="1" dirty="0" err="1" smtClean="0"/>
              <a:t>Byron</a:t>
            </a:r>
            <a:r>
              <a:rPr lang="cs-CZ" sz="1400" i="1" dirty="0" smtClean="0"/>
              <a:t> u </a:t>
            </a:r>
            <a:r>
              <a:rPr lang="cs-CZ" sz="1400" i="1" dirty="0" err="1" smtClean="0"/>
              <a:t>Messolonghi</a:t>
            </a:r>
            <a:r>
              <a:rPr lang="cs-CZ" sz="1400" i="1" dirty="0" smtClean="0"/>
              <a:t>  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Vliv do budoucnosti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stal se </a:t>
            </a:r>
            <a:r>
              <a:rPr lang="cs-CZ" sz="2400" b="1" dirty="0" smtClean="0"/>
              <a:t>inspirací</a:t>
            </a:r>
            <a:r>
              <a:rPr lang="cs-CZ" sz="2400" dirty="0" smtClean="0"/>
              <a:t> pro mnoho autorů</a:t>
            </a:r>
          </a:p>
          <a:p>
            <a:pPr>
              <a:buNone/>
            </a:pPr>
            <a:r>
              <a:rPr lang="cs-CZ" sz="2400" dirty="0" smtClean="0"/>
              <a:t>	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</a:p>
          <a:p>
            <a:r>
              <a:rPr lang="cs-CZ" sz="2400" dirty="0" smtClean="0"/>
              <a:t>vynikal především v nebojácnosti vyjádřit nesouhlas</a:t>
            </a:r>
          </a:p>
          <a:p>
            <a:r>
              <a:rPr lang="cs-CZ" sz="2400" dirty="0" smtClean="0"/>
              <a:t>pesimismus </a:t>
            </a:r>
            <a:r>
              <a:rPr lang="cs-CZ" sz="2400" b="1" dirty="0" smtClean="0"/>
              <a:t>x</a:t>
            </a:r>
            <a:r>
              <a:rPr lang="cs-CZ" sz="2400" dirty="0" smtClean="0"/>
              <a:t> víra v možnost lepšího života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působil „protiproudově“, i přesto neopomínal etiku, slušnost</a:t>
            </a:r>
          </a:p>
          <a:p>
            <a:r>
              <a:rPr lang="cs-CZ" sz="2400" dirty="0" smtClean="0"/>
              <a:t>Inspirace = A. S. </a:t>
            </a:r>
            <a:r>
              <a:rPr lang="cs-CZ" sz="2400" dirty="0" err="1" smtClean="0"/>
              <a:t>Puškin</a:t>
            </a:r>
            <a:r>
              <a:rPr lang="cs-CZ" sz="2400" dirty="0" smtClean="0"/>
              <a:t>, E. A. </a:t>
            </a:r>
            <a:r>
              <a:rPr lang="cs-CZ" sz="2400" dirty="0" err="1" smtClean="0"/>
              <a:t>Poe</a:t>
            </a:r>
            <a:r>
              <a:rPr lang="cs-CZ" sz="2400" dirty="0" smtClean="0"/>
              <a:t>, K. H. Mácha - Máj </a:t>
            </a:r>
          </a:p>
          <a:p>
            <a:endParaRPr lang="cs-CZ" sz="24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699792" y="2132856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2699792" y="4221088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115616" y="609329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„Nikde nevidím nikoho, kdo by si manželstvím polepšil. Všichni moji ženatí vrstevníci jsou plešatí a nespokojení.“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Shrnutí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jeden z nejvýznamnějších romantických autorů Evropy</a:t>
            </a:r>
          </a:p>
          <a:p>
            <a:r>
              <a:rPr lang="cs-CZ" sz="2400" dirty="0" smtClean="0"/>
              <a:t>rebelský život – promiskuita, výstřednost, extravagance</a:t>
            </a:r>
          </a:p>
          <a:p>
            <a:r>
              <a:rPr lang="cs-CZ" sz="2400" dirty="0" smtClean="0"/>
              <a:t>morálně špatné dětství, vrozená nemoc nohy</a:t>
            </a:r>
          </a:p>
          <a:p>
            <a:r>
              <a:rPr lang="cs-CZ" sz="2400" dirty="0" smtClean="0"/>
              <a:t>v mládí absolvoval cestu po Evropě = inspirace pro jeho tvorbu</a:t>
            </a:r>
          </a:p>
          <a:p>
            <a:r>
              <a:rPr lang="cs-CZ" sz="2400" dirty="0" smtClean="0"/>
              <a:t>angažoval se v politice, mezinárodních vztazích </a:t>
            </a:r>
          </a:p>
          <a:p>
            <a:r>
              <a:rPr lang="cs-CZ" sz="2400" dirty="0" smtClean="0"/>
              <a:t>v dílech – boj za práva člověka, svobodu; hledá klid</a:t>
            </a:r>
          </a:p>
          <a:p>
            <a:r>
              <a:rPr lang="cs-CZ" sz="2400" dirty="0" smtClean="0"/>
              <a:t>přátelství s P. B. </a:t>
            </a:r>
            <a:r>
              <a:rPr lang="cs-CZ" sz="2400" dirty="0" err="1" smtClean="0"/>
              <a:t>Shelleym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dílo: </a:t>
            </a:r>
            <a:r>
              <a:rPr lang="cs-CZ" sz="2400" dirty="0" err="1" smtClean="0"/>
              <a:t>Childe</a:t>
            </a:r>
            <a:r>
              <a:rPr lang="cs-CZ" sz="2400" dirty="0" smtClean="0"/>
              <a:t> </a:t>
            </a:r>
            <a:r>
              <a:rPr lang="cs-CZ" sz="2400" dirty="0" err="1" smtClean="0"/>
              <a:t>Haroldova</a:t>
            </a:r>
            <a:r>
              <a:rPr lang="cs-CZ" sz="2400" dirty="0" smtClean="0"/>
              <a:t> pouť, Don Juan, Manfréd, Džaur, Kain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60212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„Noc ukazuje hvězdy a ženy v lepším světle.“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Zdroje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b="1" dirty="0" smtClean="0"/>
              <a:t>Bibliografické: </a:t>
            </a:r>
          </a:p>
          <a:p>
            <a:pPr>
              <a:buNone/>
            </a:pPr>
            <a:r>
              <a:rPr lang="cs-CZ" sz="1500" dirty="0" smtClean="0"/>
              <a:t>	POLÁŠKOVÁ, Taťána. </a:t>
            </a:r>
            <a:r>
              <a:rPr lang="cs-CZ" sz="1500" i="1" dirty="0" smtClean="0"/>
              <a:t>Literatura pro 2. ročník středních škol</a:t>
            </a:r>
            <a:r>
              <a:rPr lang="cs-CZ" sz="1500" dirty="0" smtClean="0"/>
              <a:t>. </a:t>
            </a:r>
            <a:r>
              <a:rPr lang="cs-CZ" sz="1500" dirty="0" err="1" smtClean="0"/>
              <a:t>Vyd</a:t>
            </a:r>
            <a:r>
              <a:rPr lang="cs-CZ" sz="1500" dirty="0" smtClean="0"/>
              <a:t>. 1. Brno: </a:t>
            </a:r>
            <a:r>
              <a:rPr lang="cs-CZ" sz="1500" dirty="0" err="1" smtClean="0"/>
              <a:t>Didaktis</a:t>
            </a:r>
            <a:r>
              <a:rPr lang="cs-CZ" sz="1500" dirty="0" smtClean="0"/>
              <a:t>, 2009. ISBN 9788073581299. str. 42, 43</a:t>
            </a:r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b="1" dirty="0" smtClean="0"/>
              <a:t>Internetové:</a:t>
            </a:r>
          </a:p>
          <a:p>
            <a:pPr>
              <a:buNone/>
            </a:pPr>
            <a:r>
              <a:rPr lang="cs-CZ" sz="1500" b="1" dirty="0" smtClean="0"/>
              <a:t>	</a:t>
            </a:r>
            <a:r>
              <a:rPr lang="cs-CZ" sz="1500" dirty="0" err="1" smtClean="0"/>
              <a:t>George</a:t>
            </a:r>
            <a:r>
              <a:rPr lang="cs-CZ" sz="1500" dirty="0" smtClean="0"/>
              <a:t> </a:t>
            </a:r>
            <a:r>
              <a:rPr lang="cs-CZ" sz="1500" dirty="0" err="1" smtClean="0"/>
              <a:t>Gordon</a:t>
            </a:r>
            <a:r>
              <a:rPr lang="cs-CZ" sz="1500" dirty="0" smtClean="0"/>
              <a:t> </a:t>
            </a:r>
            <a:r>
              <a:rPr lang="cs-CZ" sz="1500" dirty="0" err="1" smtClean="0"/>
              <a:t>Byron</a:t>
            </a:r>
            <a:r>
              <a:rPr lang="cs-CZ" sz="1500" dirty="0" smtClean="0"/>
              <a:t>. [online] [cit. 2015-02-08] Dostupné z: </a:t>
            </a:r>
            <a:r>
              <a:rPr lang="cs-CZ" sz="1500" dirty="0" smtClean="0">
                <a:hlinkClick r:id="rId2"/>
              </a:rPr>
              <a:t>http://royal-history.sweb.cz/byronz.html</a:t>
            </a:r>
            <a:r>
              <a:rPr lang="cs-CZ" sz="1500" dirty="0" smtClean="0"/>
              <a:t> </a:t>
            </a:r>
          </a:p>
          <a:p>
            <a:pPr>
              <a:buNone/>
            </a:pPr>
            <a:r>
              <a:rPr lang="cs-CZ" sz="1500" dirty="0" smtClean="0"/>
              <a:t>	[online] [cit. 2015-02-08] Dostupné z: </a:t>
            </a:r>
            <a:r>
              <a:rPr lang="cs-CZ" sz="1500" dirty="0" smtClean="0">
                <a:hlinkClick r:id="rId3"/>
              </a:rPr>
              <a:t>http://www.spisovatele.</a:t>
            </a:r>
            <a:r>
              <a:rPr lang="cs-CZ" sz="1500" dirty="0" err="1" smtClean="0">
                <a:hlinkClick r:id="rId3"/>
              </a:rPr>
              <a:t>cz</a:t>
            </a:r>
            <a:r>
              <a:rPr lang="cs-CZ" sz="1500" dirty="0" smtClean="0">
                <a:hlinkClick r:id="rId3"/>
              </a:rPr>
              <a:t>/</a:t>
            </a:r>
            <a:r>
              <a:rPr lang="cs-CZ" sz="1500" dirty="0" err="1" smtClean="0">
                <a:hlinkClick r:id="rId3"/>
              </a:rPr>
              <a:t>george</a:t>
            </a:r>
            <a:r>
              <a:rPr lang="cs-CZ" sz="1500" dirty="0" smtClean="0">
                <a:hlinkClick r:id="rId3"/>
              </a:rPr>
              <a:t>-</a:t>
            </a:r>
            <a:r>
              <a:rPr lang="cs-CZ" sz="1500" dirty="0" err="1" smtClean="0">
                <a:hlinkClick r:id="rId3"/>
              </a:rPr>
              <a:t>gordon</a:t>
            </a:r>
            <a:r>
              <a:rPr lang="cs-CZ" sz="1500" dirty="0" smtClean="0">
                <a:hlinkClick r:id="rId3"/>
              </a:rPr>
              <a:t>-</a:t>
            </a:r>
            <a:r>
              <a:rPr lang="cs-CZ" sz="1500" dirty="0" err="1" smtClean="0">
                <a:hlinkClick r:id="rId3"/>
              </a:rPr>
              <a:t>byron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[online] [cit. 2015-02-11] Dostupné z: </a:t>
            </a:r>
            <a:r>
              <a:rPr lang="cs-CZ" sz="1500" dirty="0" smtClean="0">
                <a:hlinkClick r:id="rId4"/>
              </a:rPr>
              <a:t>http://citaty.net/autori/george-gordon-byron/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[online] [cit. 2015-02-11] Dostupné z: </a:t>
            </a:r>
            <a:r>
              <a:rPr lang="cs-CZ" sz="1500" dirty="0" smtClean="0">
                <a:hlinkClick r:id="rId5"/>
              </a:rPr>
              <a:t>http://www.</a:t>
            </a:r>
            <a:r>
              <a:rPr lang="cs-CZ" sz="1500" dirty="0" err="1" smtClean="0">
                <a:hlinkClick r:id="rId5"/>
              </a:rPr>
              <a:t>cesky</a:t>
            </a:r>
            <a:r>
              <a:rPr lang="cs-CZ" sz="1500" dirty="0" smtClean="0">
                <a:hlinkClick r:id="rId5"/>
              </a:rPr>
              <a:t>-jazyk.</a:t>
            </a:r>
            <a:r>
              <a:rPr lang="cs-CZ" sz="1500" dirty="0" err="1" smtClean="0">
                <a:hlinkClick r:id="rId5"/>
              </a:rPr>
              <a:t>cz</a:t>
            </a:r>
            <a:r>
              <a:rPr lang="cs-CZ" sz="1500" dirty="0" smtClean="0">
                <a:hlinkClick r:id="rId5"/>
              </a:rPr>
              <a:t>/</a:t>
            </a:r>
            <a:r>
              <a:rPr lang="cs-CZ" sz="1500" dirty="0" err="1" smtClean="0">
                <a:hlinkClick r:id="rId5"/>
              </a:rPr>
              <a:t>ctenarsky</a:t>
            </a:r>
            <a:r>
              <a:rPr lang="cs-CZ" sz="1500" dirty="0" smtClean="0">
                <a:hlinkClick r:id="rId5"/>
              </a:rPr>
              <a:t>-</a:t>
            </a:r>
            <a:r>
              <a:rPr lang="cs-CZ" sz="1500" dirty="0" err="1" smtClean="0">
                <a:hlinkClick r:id="rId5"/>
              </a:rPr>
              <a:t>denik</a:t>
            </a:r>
            <a:r>
              <a:rPr lang="cs-CZ" sz="1500" dirty="0" smtClean="0">
                <a:hlinkClick r:id="rId5"/>
              </a:rPr>
              <a:t>/</a:t>
            </a:r>
            <a:r>
              <a:rPr lang="cs-CZ" sz="1500" dirty="0" err="1" smtClean="0">
                <a:hlinkClick r:id="rId5"/>
              </a:rPr>
              <a:t>george</a:t>
            </a:r>
            <a:r>
              <a:rPr lang="cs-CZ" sz="1500" dirty="0" smtClean="0">
                <a:hlinkClick r:id="rId5"/>
              </a:rPr>
              <a:t>-</a:t>
            </a:r>
            <a:r>
              <a:rPr lang="cs-CZ" sz="1500" dirty="0" err="1" smtClean="0">
                <a:hlinkClick r:id="rId5"/>
              </a:rPr>
              <a:t>gordon</a:t>
            </a:r>
            <a:r>
              <a:rPr lang="cs-CZ" sz="1500" dirty="0" smtClean="0">
                <a:hlinkClick r:id="rId5"/>
              </a:rPr>
              <a:t>-</a:t>
            </a:r>
            <a:r>
              <a:rPr lang="cs-CZ" sz="1500" dirty="0" err="1" smtClean="0">
                <a:hlinkClick r:id="rId5"/>
              </a:rPr>
              <a:t>byron</a:t>
            </a:r>
            <a:r>
              <a:rPr lang="cs-CZ" sz="1500" dirty="0" smtClean="0">
                <a:hlinkClick r:id="rId5"/>
              </a:rPr>
              <a:t>/</a:t>
            </a:r>
            <a:endParaRPr lang="cs-CZ" sz="1500" dirty="0" smtClean="0"/>
          </a:p>
          <a:p>
            <a:pPr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r>
              <a:rPr lang="cs-CZ" sz="2000" dirty="0" smtClean="0"/>
              <a:t>	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Zdroje obrázkové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200" dirty="0" smtClean="0"/>
              <a:t>1) </a:t>
            </a:r>
            <a:r>
              <a:rPr lang="cs-CZ" sz="1200" dirty="0" smtClean="0">
                <a:hlinkClick r:id="rId2"/>
              </a:rPr>
              <a:t>http://upload.wikimedia.org/wikipedia/commons/4/45/George_Gordon_Byron2.jpg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2) </a:t>
            </a:r>
            <a:r>
              <a:rPr lang="cs-CZ" sz="1200" dirty="0" smtClean="0">
                <a:hlinkClick r:id="rId3"/>
              </a:rPr>
              <a:t>http://img.ceskatelevize.cz/program/porady/1095927644/foto09/2243.jpg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3) </a:t>
            </a:r>
            <a:r>
              <a:rPr lang="cs-CZ" sz="1200" dirty="0" smtClean="0">
                <a:hlinkClick r:id="rId4"/>
              </a:rPr>
              <a:t>http://statusmind.com/images/2014/03/Friendship-Quotes-34576-statusmind.com.jpg</a:t>
            </a:r>
            <a:r>
              <a:rPr lang="cs-CZ" sz="1200" dirty="0" smtClean="0"/>
              <a:t> </a:t>
            </a:r>
          </a:p>
          <a:p>
            <a:pPr>
              <a:buNone/>
            </a:pPr>
            <a:r>
              <a:rPr lang="cs-CZ" sz="1200" dirty="0" smtClean="0"/>
              <a:t>4) </a:t>
            </a:r>
            <a:r>
              <a:rPr lang="cs-CZ" sz="1200" dirty="0" smtClean="0">
                <a:hlinkClick r:id="rId5"/>
              </a:rPr>
              <a:t>http://www.</a:t>
            </a:r>
            <a:r>
              <a:rPr lang="cs-CZ" sz="1200" dirty="0" err="1" smtClean="0">
                <a:hlinkClick r:id="rId5"/>
              </a:rPr>
              <a:t>laszak.cz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err="1" smtClean="0">
                <a:hlinkClick r:id="rId5"/>
              </a:rPr>
              <a:t>pics</a:t>
            </a:r>
            <a:r>
              <a:rPr lang="cs-CZ" sz="1200" dirty="0" smtClean="0">
                <a:hlinkClick r:id="rId5"/>
              </a:rPr>
              <a:t>/mapy/</a:t>
            </a:r>
            <a:r>
              <a:rPr lang="cs-CZ" sz="1200" dirty="0" err="1" smtClean="0">
                <a:hlinkClick r:id="rId5"/>
              </a:rPr>
              <a:t>recko.jpg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5) </a:t>
            </a:r>
            <a:r>
              <a:rPr lang="cs-CZ" sz="1200" dirty="0" smtClean="0">
                <a:hlinkClick r:id="rId6"/>
              </a:rPr>
              <a:t>http://freemasonry.bcy.ca/biography/images/byron_g.jpg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6) </a:t>
            </a:r>
            <a:r>
              <a:rPr lang="cs-CZ" sz="1200" dirty="0" smtClean="0">
                <a:hlinkClick r:id="rId7"/>
              </a:rPr>
              <a:t>http://upload.wikimedia.org/wikipedia/commons/thumb/3/35/Childe_harold.jpg/300px-Childe_harold.jpg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7) </a:t>
            </a:r>
            <a:r>
              <a:rPr lang="cs-CZ" sz="1200" dirty="0" smtClean="0">
                <a:hlinkClick r:id="rId8"/>
              </a:rPr>
              <a:t>http://www.</a:t>
            </a:r>
            <a:r>
              <a:rPr lang="cs-CZ" sz="1200" dirty="0" err="1" smtClean="0">
                <a:hlinkClick r:id="rId8"/>
              </a:rPr>
              <a:t>antikvariatmotyl.cz</a:t>
            </a:r>
            <a:r>
              <a:rPr lang="cs-CZ" sz="1200" dirty="0" smtClean="0">
                <a:hlinkClick r:id="rId8"/>
              </a:rPr>
              <a:t>/media/</a:t>
            </a:r>
            <a:r>
              <a:rPr lang="cs-CZ" sz="1200" dirty="0" err="1" smtClean="0">
                <a:hlinkClick r:id="rId8"/>
              </a:rPr>
              <a:t>images</a:t>
            </a:r>
            <a:r>
              <a:rPr lang="cs-CZ" sz="1200" dirty="0" smtClean="0">
                <a:hlinkClick r:id="rId8"/>
              </a:rPr>
              <a:t>/lord-byron1.jpg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8) </a:t>
            </a:r>
            <a:r>
              <a:rPr lang="cs-CZ" sz="1200" dirty="0" smtClean="0">
                <a:hlinkClick r:id="rId9"/>
              </a:rPr>
              <a:t>https://img0.etsystatic.com/011/1/6305861/il_340x270.420112548_1kpa.jpg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9) </a:t>
            </a:r>
            <a:r>
              <a:rPr lang="cs-CZ" sz="1200" dirty="0" smtClean="0">
                <a:hlinkClick r:id="rId10"/>
              </a:rPr>
              <a:t>http://img2.imagesbn.com/p/2940012220455_p0_v1_s260x420.JPG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10) </a:t>
            </a:r>
            <a:r>
              <a:rPr lang="cs-CZ" sz="1200" dirty="0" smtClean="0">
                <a:hlinkClick r:id="rId11"/>
              </a:rPr>
              <a:t>http://ecx.images-amazon.com/images/I/51KA3bBcn9L.jpg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11) </a:t>
            </a:r>
            <a:r>
              <a:rPr lang="cs-CZ" sz="1200" dirty="0" smtClean="0">
                <a:hlinkClick r:id="rId12"/>
              </a:rPr>
              <a:t>http://www.</a:t>
            </a:r>
            <a:r>
              <a:rPr lang="cs-CZ" sz="1200" dirty="0" err="1" smtClean="0">
                <a:hlinkClick r:id="rId12"/>
              </a:rPr>
              <a:t>artmagick.com</a:t>
            </a:r>
            <a:r>
              <a:rPr lang="cs-CZ" sz="1200" dirty="0" smtClean="0">
                <a:hlinkClick r:id="rId12"/>
              </a:rPr>
              <a:t>/</a:t>
            </a:r>
            <a:r>
              <a:rPr lang="cs-CZ" sz="1200" dirty="0" err="1" smtClean="0">
                <a:hlinkClick r:id="rId12"/>
              </a:rPr>
              <a:t>images</a:t>
            </a:r>
            <a:r>
              <a:rPr lang="cs-CZ" sz="1200" dirty="0" smtClean="0">
                <a:hlinkClick r:id="rId12"/>
              </a:rPr>
              <a:t>/</a:t>
            </a:r>
            <a:r>
              <a:rPr lang="cs-CZ" sz="1200" dirty="0" err="1" smtClean="0">
                <a:hlinkClick r:id="rId12"/>
              </a:rPr>
              <a:t>content</a:t>
            </a:r>
            <a:r>
              <a:rPr lang="cs-CZ" sz="1200" dirty="0" smtClean="0">
                <a:hlinkClick r:id="rId12"/>
              </a:rPr>
              <a:t>/</a:t>
            </a:r>
            <a:r>
              <a:rPr lang="cs-CZ" sz="1200" dirty="0" err="1" smtClean="0">
                <a:hlinkClick r:id="rId12"/>
              </a:rPr>
              <a:t>martin</a:t>
            </a:r>
            <a:r>
              <a:rPr lang="cs-CZ" sz="1200" dirty="0" smtClean="0">
                <a:hlinkClick r:id="rId12"/>
              </a:rPr>
              <a:t>/</a:t>
            </a:r>
            <a:r>
              <a:rPr lang="cs-CZ" sz="1200" dirty="0" err="1" smtClean="0">
                <a:hlinkClick r:id="rId12"/>
              </a:rPr>
              <a:t>hi</a:t>
            </a:r>
            <a:r>
              <a:rPr lang="cs-CZ" sz="1200" dirty="0" smtClean="0">
                <a:hlinkClick r:id="rId12"/>
              </a:rPr>
              <a:t>/martin5.jpg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12) </a:t>
            </a:r>
            <a:r>
              <a:rPr lang="cs-CZ" sz="1200" dirty="0" smtClean="0">
                <a:hlinkClick r:id="rId13"/>
              </a:rPr>
              <a:t>http://upload.wikimedia.org/wikipedia/commons/9/90/John_Martin_-_Manfred_on_the_Jungfrau_%281837%29.jpg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13) </a:t>
            </a:r>
            <a:r>
              <a:rPr lang="cs-CZ" sz="1200" dirty="0" smtClean="0">
                <a:hlinkClick r:id="rId14"/>
              </a:rPr>
              <a:t>http://upload.wikimedia.org/wikipedia/commons/thumb/1/1a/Lord_Byron_at_Missolonghi.jpg/300px-Lord_Byron_at_Missolonghi.jpg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Děkuji za pozornost 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3466728" cy="432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dirty="0" smtClean="0"/>
              <a:t>	Vojtěch Kunc, 12. 2. 2015 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7904" y="508518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„Nic nás nepřibližuje víc k nebi než láska.“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Osnova prezentace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Základní informace</a:t>
            </a:r>
          </a:p>
          <a:p>
            <a:r>
              <a:rPr lang="cs-CZ" sz="2600" dirty="0" smtClean="0"/>
              <a:t>Dětství a mládí</a:t>
            </a:r>
          </a:p>
          <a:p>
            <a:r>
              <a:rPr lang="cs-CZ" sz="2600" dirty="0" smtClean="0"/>
              <a:t>Mimoliterární život</a:t>
            </a:r>
          </a:p>
          <a:p>
            <a:r>
              <a:rPr lang="cs-CZ" sz="2600" dirty="0" smtClean="0"/>
              <a:t>Dílo</a:t>
            </a:r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- rozbory jednotlivých děl (</a:t>
            </a:r>
            <a:r>
              <a:rPr lang="cs-CZ" sz="2600" dirty="0" err="1" smtClean="0"/>
              <a:t>Childe</a:t>
            </a:r>
            <a:r>
              <a:rPr lang="cs-CZ" sz="2600" dirty="0" smtClean="0"/>
              <a:t> </a:t>
            </a:r>
            <a:r>
              <a:rPr lang="cs-CZ" sz="2600" dirty="0" err="1" smtClean="0"/>
              <a:t>Haroldova</a:t>
            </a:r>
            <a:r>
              <a:rPr lang="cs-CZ" sz="2600" dirty="0" smtClean="0"/>
              <a:t> pouť, aj.)</a:t>
            </a:r>
          </a:p>
          <a:p>
            <a:r>
              <a:rPr lang="cs-CZ" sz="2600" dirty="0" smtClean="0"/>
              <a:t>Smrt a její okolnosti</a:t>
            </a:r>
          </a:p>
          <a:p>
            <a:r>
              <a:rPr lang="cs-CZ" sz="2600" dirty="0" smtClean="0"/>
              <a:t>Vliv do budoucnosti</a:t>
            </a:r>
          </a:p>
          <a:p>
            <a:r>
              <a:rPr lang="cs-CZ" sz="2600" dirty="0" smtClean="0"/>
              <a:t>Shrnutí</a:t>
            </a:r>
          </a:p>
          <a:p>
            <a:r>
              <a:rPr lang="cs-CZ" sz="2600" dirty="0" smtClean="0"/>
              <a:t>Zdroje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14338" name="Picture 2" descr="http://img.ceskatelevize.cz/program/porady/1095927644/foto09/22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933056"/>
            <a:ext cx="3947592" cy="234508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499992" y="62373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2)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Základní informace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       </a:t>
            </a:r>
            <a:r>
              <a:rPr lang="cs-CZ" sz="2400" dirty="0" smtClean="0"/>
              <a:t>* 22. leden 1788	        † 19. duben 1824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ásník, filhelén, romantik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eden z největších evropských básníků romantismu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roslul i svým divokým stylem života – extravagance, skandály</a:t>
            </a:r>
          </a:p>
          <a:p>
            <a:endParaRPr lang="cs-CZ" sz="24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602128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„Je šílený, zlovolný a je nebezpečné ho znát.“ 	       </a:t>
            </a:r>
            <a:r>
              <a:rPr lang="cs-CZ" i="1" dirty="0" err="1" smtClean="0"/>
              <a:t>Caroline</a:t>
            </a:r>
            <a:r>
              <a:rPr lang="cs-CZ" i="1" dirty="0" smtClean="0"/>
              <a:t> </a:t>
            </a:r>
            <a:r>
              <a:rPr lang="cs-CZ" i="1" dirty="0" err="1" smtClean="0"/>
              <a:t>Lambová</a:t>
            </a:r>
            <a:r>
              <a:rPr lang="cs-CZ" i="1" dirty="0" smtClean="0"/>
              <a:t>,</a:t>
            </a:r>
          </a:p>
          <a:p>
            <a:r>
              <a:rPr lang="cs-CZ" i="1" dirty="0"/>
              <a:t>	</a:t>
            </a:r>
            <a:r>
              <a:rPr lang="cs-CZ" i="1" dirty="0" smtClean="0"/>
              <a:t>				        bývalá milenka</a:t>
            </a:r>
            <a:endParaRPr lang="cs-CZ" i="1" dirty="0"/>
          </a:p>
        </p:txBody>
      </p:sp>
      <p:pic>
        <p:nvPicPr>
          <p:cNvPr id="13314" name="Picture 2" descr="http://statusmind.com/images/2014/03/Friendship-Quotes-34576-statusmind.com.jpg"/>
          <p:cNvPicPr>
            <a:picLocks noChangeAspect="1" noChangeArrowheads="1"/>
          </p:cNvPicPr>
          <p:nvPr/>
        </p:nvPicPr>
        <p:blipFill>
          <a:blip r:embed="rId2" cstate="print"/>
          <a:srcRect l="1260" r="1721" b="47081"/>
          <a:stretch>
            <a:fillRect/>
          </a:stretch>
        </p:blipFill>
        <p:spPr bwMode="auto">
          <a:xfrm>
            <a:off x="1403648" y="3645024"/>
            <a:ext cx="5544616" cy="2016224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403648" y="558924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3)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Dětství a mládí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2"/>
          </a:xfrm>
        </p:spPr>
        <p:txBody>
          <a:bodyPr>
            <a:normAutofit/>
          </a:bodyPr>
          <a:lstStyle/>
          <a:p>
            <a:r>
              <a:rPr lang="cs-CZ" sz="2400" dirty="0"/>
              <a:t>o</a:t>
            </a:r>
            <a:r>
              <a:rPr lang="cs-CZ" sz="2400" dirty="0" smtClean="0"/>
              <a:t>značení lord (šlechtický titul), rodina měla špatnou pověst</a:t>
            </a:r>
          </a:p>
          <a:p>
            <a:r>
              <a:rPr lang="cs-CZ" sz="2400" dirty="0" smtClean="0"/>
              <a:t>otec brzy opustil rodinu, zanechal dluhy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atka trpěla hysterií, psychicky nemocná</a:t>
            </a:r>
          </a:p>
          <a:p>
            <a:r>
              <a:rPr lang="cs-CZ" sz="2400" dirty="0" smtClean="0"/>
              <a:t>trpěl vrozenou nemocí nohy, i přesto však měl skvělou kondici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eho chůva mu traumatizovala život; promiskuita, výstřednosti</a:t>
            </a:r>
          </a:p>
          <a:p>
            <a:r>
              <a:rPr lang="cs-CZ" sz="2400" dirty="0" smtClean="0"/>
              <a:t>s přáteli ze studií podnikli dvouletou cestu po Evropě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58052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i="1" dirty="0" smtClean="0"/>
              <a:t>„Láska se rodí z maličkostí, z nichž žije a pro ně umírá.“ 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Mimoliterární život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íky titulu se směl účastnit zasedání mezi lordy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ájil práva dělníků, zavrhoval zavádění strojů, proti trestu smrti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portovní výkony, sečtělost, duševní schopnosti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třet snů s realitou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řátelství s P. B. </a:t>
            </a:r>
            <a:r>
              <a:rPr lang="cs-CZ" sz="2400" dirty="0" err="1" smtClean="0"/>
              <a:t>Shelleym</a:t>
            </a:r>
            <a:r>
              <a:rPr lang="cs-CZ" sz="2400" dirty="0" smtClean="0"/>
              <a:t> – ovlivnilo jej</a:t>
            </a:r>
          </a:p>
          <a:p>
            <a:r>
              <a:rPr lang="cs-CZ" sz="2400" dirty="0" smtClean="0"/>
              <a:t>3 roky žil v Itálii </a:t>
            </a:r>
          </a:p>
          <a:p>
            <a:r>
              <a:rPr lang="cs-CZ" sz="2400" dirty="0" smtClean="0"/>
              <a:t>byl obviněn z incestu a sodomie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877272"/>
            <a:ext cx="6444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/>
              <a:t>„Mužova láska a jeho život nejsou totéž, ženina láska je její celá existence.“</a:t>
            </a:r>
          </a:p>
          <a:p>
            <a:endParaRPr lang="cs-CZ" dirty="0"/>
          </a:p>
        </p:txBody>
      </p:sp>
      <p:pic>
        <p:nvPicPr>
          <p:cNvPr id="11266" name="Picture 2" descr="http://www.laszak.cz/pics/mapy/rec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068960"/>
            <a:ext cx="3096344" cy="266429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228184" y="5733256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i="1" dirty="0" smtClean="0"/>
              <a:t>4) Geografická mapa Řecka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Dílo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odkazuje převážně na jím prožité věci</a:t>
            </a:r>
          </a:p>
          <a:p>
            <a:r>
              <a:rPr lang="cs-CZ" sz="2400" dirty="0" smtClean="0"/>
              <a:t>pesimismus, melancholie</a:t>
            </a:r>
          </a:p>
          <a:p>
            <a:r>
              <a:rPr lang="cs-CZ" sz="2400" dirty="0" smtClean="0"/>
              <a:t>rozpor člověka s reálným světem</a:t>
            </a:r>
          </a:p>
          <a:p>
            <a:r>
              <a:rPr lang="cs-CZ" sz="2400" dirty="0" smtClean="0"/>
              <a:t>boj člověka za lidská, přirozená práva</a:t>
            </a:r>
          </a:p>
          <a:p>
            <a:r>
              <a:rPr lang="cs-CZ" sz="2400" dirty="0" smtClean="0"/>
              <a:t>„byronská povídka“ = proti společenským konvencím, tyranii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23928" y="616530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„To, co nás činí v lásce šťastnými, je nešťastná láska.“</a:t>
            </a:r>
            <a:endParaRPr lang="cs-CZ" i="1" dirty="0"/>
          </a:p>
        </p:txBody>
      </p:sp>
      <p:pic>
        <p:nvPicPr>
          <p:cNvPr id="8194" name="Picture 2" descr="http://freemasonry.bcy.ca/biography/images/byron_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1905000" cy="245097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03848" y="436510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vedlejší díla: Džaur, Kain, Korzár, Vězeň </a:t>
            </a:r>
            <a:r>
              <a:rPr lang="cs-CZ" dirty="0" err="1" smtClean="0"/>
              <a:t>chillonský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6381328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5) Portrét od Thomase </a:t>
            </a:r>
            <a:r>
              <a:rPr lang="cs-CZ" sz="1400" i="1" dirty="0" err="1" smtClean="0"/>
              <a:t>Phillipse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Childe</a:t>
            </a:r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Haroldova</a:t>
            </a:r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pouť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1"/>
            <a:ext cx="6768752" cy="28369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lyricko-epická romantická sbírka, 4 části</a:t>
            </a:r>
          </a:p>
          <a:p>
            <a:r>
              <a:rPr lang="cs-CZ" sz="2400" dirty="0" smtClean="0"/>
              <a:t>osamělý poutník bloudící Evropou, hledá klid</a:t>
            </a:r>
          </a:p>
          <a:p>
            <a:r>
              <a:rPr lang="cs-CZ" sz="2400" dirty="0" smtClean="0"/>
              <a:t>úvahy nad historií a náhledy do budoucnosti </a:t>
            </a:r>
          </a:p>
          <a:p>
            <a:r>
              <a:rPr lang="cs-CZ" sz="2400" dirty="0" err="1" smtClean="0"/>
              <a:t>Haroldova</a:t>
            </a:r>
            <a:r>
              <a:rPr lang="cs-CZ" sz="2400" dirty="0" smtClean="0"/>
              <a:t> cesta končí na ostrově – vytoužený klid</a:t>
            </a:r>
          </a:p>
          <a:p>
            <a:r>
              <a:rPr lang="cs-CZ" sz="2400" dirty="0" smtClean="0"/>
              <a:t>zejména oblíbená – 3. a 4. část – setkání se </a:t>
            </a:r>
            <a:r>
              <a:rPr lang="cs-CZ" sz="2400" dirty="0" err="1" smtClean="0"/>
              <a:t>Shelleym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pic>
        <p:nvPicPr>
          <p:cNvPr id="7170" name="Picture 2" descr="http://upload.wikimedia.org/wikipedia/commons/thumb/3/35/Childe_harold.jpg/300px-Childe_haro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221088"/>
            <a:ext cx="3960440" cy="216024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83568" y="6381328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6) Pomyslný vrchol příběhu – klid, ráj</a:t>
            </a:r>
            <a:endParaRPr lang="cs-CZ" sz="14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932040" y="6165304"/>
            <a:ext cx="4211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„Strašné je, že není možno žít ani s ženami, ani bez nich.“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ntikvariatmotyl.cz/media/images/lord-byr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464496" cy="583264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267744" y="6093296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7) </a:t>
            </a:r>
            <a:r>
              <a:rPr lang="cs-CZ" sz="1400" i="1" dirty="0" err="1" smtClean="0"/>
              <a:t>Childe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Haroldova</a:t>
            </a:r>
            <a:r>
              <a:rPr lang="cs-CZ" sz="1400" i="1" dirty="0" smtClean="0"/>
              <a:t> pouť – 1.vydání (1812)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Don Juan</a:t>
            </a:r>
            <a:endParaRPr lang="cs-CZ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satirický pikareskní epos</a:t>
            </a:r>
          </a:p>
          <a:p>
            <a:r>
              <a:rPr lang="cs-CZ" sz="2400" dirty="0" smtClean="0"/>
              <a:t>uvolněná realistická tvorba</a:t>
            </a:r>
          </a:p>
          <a:p>
            <a:r>
              <a:rPr lang="cs-CZ" sz="2400" dirty="0" smtClean="0"/>
              <a:t>Don Juan </a:t>
            </a:r>
            <a:r>
              <a:rPr lang="cs-CZ" sz="2400" dirty="0" smtClean="0"/>
              <a:t>představen </a:t>
            </a:r>
            <a:r>
              <a:rPr lang="cs-CZ" sz="2400" dirty="0" smtClean="0"/>
              <a:t>jako rouhač, nikoliv rebel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6146" name="Picture 2" descr="http://img2.imagesbn.com/p/2940012220455_p0_v1_s260x4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0" y="1412776"/>
            <a:ext cx="2476500" cy="3714751"/>
          </a:xfrm>
          <a:prstGeom prst="rect">
            <a:avLst/>
          </a:prstGeom>
          <a:noFill/>
        </p:spPr>
      </p:pic>
      <p:pic>
        <p:nvPicPr>
          <p:cNvPr id="6148" name="Picture 4" descr="https://img0.etsystatic.com/011/1/6305861/il_340x270.420112548_1kp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501008"/>
            <a:ext cx="3238500" cy="288032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043608" y="630932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8)</a:t>
            </a:r>
            <a:endParaRPr lang="cs-CZ" sz="14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44208" y="508518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9)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664</Words>
  <Application>Microsoft Office PowerPoint</Application>
  <PresentationFormat>Předvádění na obrazovce (4:3)</PresentationFormat>
  <Paragraphs>133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George Gordon Byron</vt:lpstr>
      <vt:lpstr>Osnova prezentace</vt:lpstr>
      <vt:lpstr>Základní informace</vt:lpstr>
      <vt:lpstr>Dětství a mládí</vt:lpstr>
      <vt:lpstr>Mimoliterární život</vt:lpstr>
      <vt:lpstr>Dílo</vt:lpstr>
      <vt:lpstr>Childe Haroldova pouť</vt:lpstr>
      <vt:lpstr>Snímek 8</vt:lpstr>
      <vt:lpstr>Don Juan</vt:lpstr>
      <vt:lpstr>Manfréd</vt:lpstr>
      <vt:lpstr>Smrt a její okolnosti</vt:lpstr>
      <vt:lpstr>Vliv do budoucnosti</vt:lpstr>
      <vt:lpstr>Shrnutí</vt:lpstr>
      <vt:lpstr>Zdroje</vt:lpstr>
      <vt:lpstr>Zdroje obrázkové</vt:lpstr>
      <vt:lpstr>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Gordon Byron</dc:title>
  <dc:creator>Vojta</dc:creator>
  <cp:lastModifiedBy>Vojta</cp:lastModifiedBy>
  <cp:revision>79</cp:revision>
  <dcterms:created xsi:type="dcterms:W3CDTF">2015-02-10T19:33:48Z</dcterms:created>
  <dcterms:modified xsi:type="dcterms:W3CDTF">2015-02-11T23:57:13Z</dcterms:modified>
</cp:coreProperties>
</file>